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</p:sldIdLst>
  <p:sldSz cy="5143500" cx="9144000"/>
  <p:notesSz cx="6858000" cy="9144000"/>
  <p:embeddedFontLst>
    <p:embeddedFont>
      <p:font typeface="Proxima Nova"/>
      <p:regular r:id="rId52"/>
      <p:bold r:id="rId53"/>
      <p:italic r:id="rId54"/>
      <p:boldItalic r:id="rId5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font" Target="fonts/ProximaNova-bold.fntdata"/><Relationship Id="rId52" Type="http://schemas.openxmlformats.org/officeDocument/2006/relationships/font" Target="fonts/ProximaNova-regular.fntdata"/><Relationship Id="rId11" Type="http://schemas.openxmlformats.org/officeDocument/2006/relationships/slide" Target="slides/slide6.xml"/><Relationship Id="rId55" Type="http://schemas.openxmlformats.org/officeDocument/2006/relationships/font" Target="fonts/ProximaNova-boldItalic.fntdata"/><Relationship Id="rId10" Type="http://schemas.openxmlformats.org/officeDocument/2006/relationships/slide" Target="slides/slide5.xml"/><Relationship Id="rId54" Type="http://schemas.openxmlformats.org/officeDocument/2006/relationships/font" Target="fonts/ProximaNova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7b6cd84728_2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7b6cd84728_2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7b5aac02e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7b5aac02e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7b5aac02e9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7b5aac02e9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7b5aac02e9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7b5aac02e9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7b5aac02e9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7b5aac02e9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7b5aac02e9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7b5aac02e9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7b5aac02e9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7b5aac02e9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7b5aac02e9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7b5aac02e9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7b5b0fcee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7b5b0fcee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741fbde5de_1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741fbde5de_1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74214ab29e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74214ab29e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7b6974a6e4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7b6974a6e4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741fbde5de_1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741fbde5de_1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741fbde5de_1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741fbde5de_1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741fbde5de_1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741fbde5de_1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41fbde5de_1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41fbde5de_1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41fbde5de_1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41fbde5de_1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7b6974a6e4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7b6974a6e4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74214ab29e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74214ab29e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7b6974a6e4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7b6974a6e4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74214ab29e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74214ab29e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741fbde5de_1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741fbde5de_1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7b6974a6e4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7b6974a6e4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7b6974a6e4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7b6974a6e4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7b6974a6e4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7b6974a6e4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7b6974a6e4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7b6974a6e4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7b6974a6e4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7b6974a6e4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7b6974a6e4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7b6974a6e4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7b6974a6e4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7b6974a6e4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7b6974a6e4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7b6974a6e4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741fbde5de_1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741fbde5de_1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6b018701d6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6b018701d6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7b7e20b94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7b7e20b94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6b018701d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6b018701d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7b7397a9bf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7b7397a9bf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7b6cd84728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7b6cd84728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7b6cd84728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7b6cd84728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7b6cd84728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7b6cd84728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7b6cd84728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7b6cd84728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7b6cd84728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7b6cd84728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7abf9cd13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7abf9cd13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7b5aac02e9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7b5aac02e9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7b6cd84728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7b6cd84728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7b7e20b942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7b7e20b942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7b6cd84728_2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7b6cd84728_2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" name="Google Shape;11;p2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Google Shape;15;p3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" name="Google Shape;16;p3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9"/>
          <p:cNvSpPr txBox="1"/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pearmin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3.png"/><Relationship Id="rId4" Type="http://schemas.openxmlformats.org/officeDocument/2006/relationships/image" Target="../media/image1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1.png"/><Relationship Id="rId4" Type="http://schemas.openxmlformats.org/officeDocument/2006/relationships/image" Target="../media/image19.png"/><Relationship Id="rId5" Type="http://schemas.openxmlformats.org/officeDocument/2006/relationships/image" Target="../media/image23.png"/><Relationship Id="rId6" Type="http://schemas.openxmlformats.org/officeDocument/2006/relationships/image" Target="../media/image1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0.png"/><Relationship Id="rId4" Type="http://schemas.openxmlformats.org/officeDocument/2006/relationships/image" Target="../media/image25.png"/><Relationship Id="rId5" Type="http://schemas.openxmlformats.org/officeDocument/2006/relationships/image" Target="../media/image28.png"/><Relationship Id="rId6" Type="http://schemas.openxmlformats.org/officeDocument/2006/relationships/image" Target="../media/image2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4.png"/><Relationship Id="rId4" Type="http://schemas.openxmlformats.org/officeDocument/2006/relationships/image" Target="../media/image20.png"/><Relationship Id="rId5" Type="http://schemas.openxmlformats.org/officeDocument/2006/relationships/image" Target="../media/image22.png"/><Relationship Id="rId6" Type="http://schemas.openxmlformats.org/officeDocument/2006/relationships/image" Target="../media/image2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7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7.png"/><Relationship Id="rId4" Type="http://schemas.openxmlformats.org/officeDocument/2006/relationships/image" Target="../media/image43.png"/><Relationship Id="rId5" Type="http://schemas.openxmlformats.org/officeDocument/2006/relationships/image" Target="../media/image49.png"/><Relationship Id="rId6" Type="http://schemas.openxmlformats.org/officeDocument/2006/relationships/image" Target="../media/image55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4.png"/><Relationship Id="rId4" Type="http://schemas.openxmlformats.org/officeDocument/2006/relationships/image" Target="../media/image50.png"/><Relationship Id="rId5" Type="http://schemas.openxmlformats.org/officeDocument/2006/relationships/image" Target="../media/image53.png"/><Relationship Id="rId6" Type="http://schemas.openxmlformats.org/officeDocument/2006/relationships/image" Target="../media/image46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0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29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1.png"/><Relationship Id="rId4" Type="http://schemas.openxmlformats.org/officeDocument/2006/relationships/image" Target="../media/image42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56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8.png"/><Relationship Id="rId4" Type="http://schemas.openxmlformats.org/officeDocument/2006/relationships/image" Target="../media/image52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51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Relationship Id="rId4" Type="http://schemas.openxmlformats.org/officeDocument/2006/relationships/image" Target="../media/image2.png"/><Relationship Id="rId5" Type="http://schemas.openxmlformats.org/officeDocument/2006/relationships/image" Target="../media/image11.png"/><Relationship Id="rId6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Spotify Trends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Mengchen Gong, Juan Ferrer Peasley, Carlos Prieto Fernandez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44250"/>
            <a:ext cx="3674700" cy="267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09375" y="944250"/>
            <a:ext cx="3571875" cy="2533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198" cy="45396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198" cy="45396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198" cy="45396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198" cy="45396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198" cy="47238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198" cy="47238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4575" y="72025"/>
            <a:ext cx="7275087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Notable</a:t>
            </a:r>
            <a:r>
              <a:rPr lang="en">
                <a:solidFill>
                  <a:srgbClr val="000000"/>
                </a:solidFill>
              </a:rPr>
              <a:t> music trends over time (2016-2019)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71" name="Google Shape;171;p30"/>
          <p:cNvSpPr txBox="1"/>
          <p:nvPr>
            <p:ph idx="1" type="body"/>
          </p:nvPr>
        </p:nvSpPr>
        <p:spPr>
          <a:xfrm>
            <a:off x="311700" y="1152475"/>
            <a:ext cx="8520600" cy="370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Danceability:</a:t>
            </a:r>
            <a:r>
              <a:rPr lang="en"/>
              <a:t> </a:t>
            </a:r>
            <a:r>
              <a:rPr lang="en">
                <a:solidFill>
                  <a:schemeClr val="dk2"/>
                </a:solidFill>
              </a:rPr>
              <a:t>+ 10.33%</a:t>
            </a:r>
            <a:r>
              <a:rPr lang="en"/>
              <a:t>  </a:t>
            </a:r>
            <a:r>
              <a:rPr lang="en">
                <a:solidFill>
                  <a:srgbClr val="000000"/>
                </a:solidFill>
              </a:rPr>
              <a:t>→ </a:t>
            </a:r>
            <a:r>
              <a:rPr lang="en">
                <a:solidFill>
                  <a:srgbClr val="FF0000"/>
                </a:solidFill>
              </a:rPr>
              <a:t>Decreasing </a:t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Energy</a:t>
            </a:r>
            <a:r>
              <a:rPr lang="en">
                <a:solidFill>
                  <a:srgbClr val="000000"/>
                </a:solidFill>
              </a:rPr>
              <a:t>:</a:t>
            </a:r>
            <a:r>
              <a:rPr lang="en"/>
              <a:t> </a:t>
            </a:r>
            <a:r>
              <a:rPr lang="en">
                <a:solidFill>
                  <a:srgbClr val="FF0000"/>
                </a:solidFill>
              </a:rPr>
              <a:t>- 5.04%</a:t>
            </a:r>
            <a:r>
              <a:rPr lang="en"/>
              <a:t> </a:t>
            </a:r>
            <a:r>
              <a:rPr lang="en">
                <a:solidFill>
                  <a:srgbClr val="000000"/>
                </a:solidFill>
              </a:rPr>
              <a:t>→</a:t>
            </a:r>
            <a:r>
              <a:rPr lang="en"/>
              <a:t> </a:t>
            </a:r>
            <a:r>
              <a:rPr lang="en">
                <a:solidFill>
                  <a:srgbClr val="FF0000"/>
                </a:solidFill>
              </a:rPr>
              <a:t>Decreasing</a:t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Loudness: </a:t>
            </a:r>
            <a:r>
              <a:rPr lang="en">
                <a:solidFill>
                  <a:schemeClr val="dk2"/>
                </a:solidFill>
              </a:rPr>
              <a:t>+ 9.76%</a:t>
            </a:r>
            <a:r>
              <a:rPr lang="en">
                <a:solidFill>
                  <a:srgbClr val="000000"/>
                </a:solidFill>
              </a:rPr>
              <a:t> → </a:t>
            </a:r>
            <a:r>
              <a:rPr lang="en">
                <a:solidFill>
                  <a:schemeClr val="dk2"/>
                </a:solidFill>
              </a:rPr>
              <a:t>Increasing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Liveness: </a:t>
            </a:r>
            <a:r>
              <a:rPr lang="en">
                <a:solidFill>
                  <a:schemeClr val="dk2"/>
                </a:solidFill>
              </a:rPr>
              <a:t>+ 12.91%</a:t>
            </a:r>
            <a:r>
              <a:rPr lang="en">
                <a:solidFill>
                  <a:srgbClr val="000000"/>
                </a:solidFill>
              </a:rPr>
              <a:t> → </a:t>
            </a:r>
            <a:r>
              <a:rPr lang="en">
                <a:solidFill>
                  <a:schemeClr val="dk2"/>
                </a:solidFill>
              </a:rPr>
              <a:t>Increasing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Speechiness: </a:t>
            </a:r>
            <a:r>
              <a:rPr lang="en">
                <a:solidFill>
                  <a:schemeClr val="dk2"/>
                </a:solidFill>
              </a:rPr>
              <a:t>+ 29.42%</a:t>
            </a:r>
            <a:r>
              <a:rPr lang="en">
                <a:solidFill>
                  <a:srgbClr val="000000"/>
                </a:solidFill>
              </a:rPr>
              <a:t> → </a:t>
            </a:r>
            <a:r>
              <a:rPr lang="en">
                <a:solidFill>
                  <a:schemeClr val="dk2"/>
                </a:solidFill>
              </a:rPr>
              <a:t>Increasing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Acousticness: </a:t>
            </a:r>
            <a:r>
              <a:rPr lang="en">
                <a:solidFill>
                  <a:schemeClr val="dk2"/>
                </a:solidFill>
              </a:rPr>
              <a:t>+ 105.12%</a:t>
            </a:r>
            <a:r>
              <a:rPr lang="en">
                <a:solidFill>
                  <a:srgbClr val="000000"/>
                </a:solidFill>
              </a:rPr>
              <a:t> → </a:t>
            </a:r>
            <a:r>
              <a:rPr lang="en">
                <a:solidFill>
                  <a:schemeClr val="dk2"/>
                </a:solidFill>
              </a:rPr>
              <a:t>Increasing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Instrumentalness: </a:t>
            </a:r>
            <a:r>
              <a:rPr lang="en">
                <a:solidFill>
                  <a:srgbClr val="FF0000"/>
                </a:solidFill>
              </a:rPr>
              <a:t>- 79.89%</a:t>
            </a:r>
            <a:r>
              <a:rPr lang="en">
                <a:solidFill>
                  <a:srgbClr val="000000"/>
                </a:solidFill>
              </a:rPr>
              <a:t> → </a:t>
            </a:r>
            <a:r>
              <a:rPr lang="en">
                <a:solidFill>
                  <a:schemeClr val="dk2"/>
                </a:solidFill>
              </a:rPr>
              <a:t>Increasing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Mengchen</a:t>
            </a:r>
            <a:r>
              <a:rPr lang="en"/>
              <a:t>’s</a:t>
            </a:r>
            <a:endParaRPr/>
          </a:p>
        </p:txBody>
      </p:sp>
      <p:sp>
        <p:nvSpPr>
          <p:cNvPr id="177" name="Google Shape;177;p31"/>
          <p:cNvSpPr txBox="1"/>
          <p:nvPr>
            <p:ph idx="1" type="body"/>
          </p:nvPr>
        </p:nvSpPr>
        <p:spPr>
          <a:xfrm>
            <a:off x="311700" y="12376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Nominal data: average, ranking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Numerical data: scatter plot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Data Visualization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Feature correlation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-    -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Combined feature correlation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Outlier Analysis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Data-simplification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Trend analysis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Popularity Prediction (binary)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284475" y="0"/>
            <a:ext cx="4045200" cy="150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Accomplished</a:t>
            </a:r>
            <a:endParaRPr/>
          </a:p>
        </p:txBody>
      </p:sp>
      <p:sp>
        <p:nvSpPr>
          <p:cNvPr id="66" name="Google Shape;66;p14"/>
          <p:cNvSpPr txBox="1"/>
          <p:nvPr>
            <p:ph idx="1" type="subTitle"/>
          </p:nvPr>
        </p:nvSpPr>
        <p:spPr>
          <a:xfrm>
            <a:off x="284475" y="1735426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Milestone 1: </a:t>
            </a:r>
            <a:r>
              <a:rPr lang="en" sz="1800"/>
              <a:t>Data analyze to see how the features affect the popularity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Milestone 2: </a:t>
            </a:r>
            <a:r>
              <a:rPr lang="en" sz="1800"/>
              <a:t>Analyze correlations among features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Milestone 3: </a:t>
            </a:r>
            <a:r>
              <a:rPr lang="en" sz="1800"/>
              <a:t>Make conclusions about the correlations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14"/>
          <p:cNvSpPr txBox="1"/>
          <p:nvPr>
            <p:ph idx="1" type="subTitle"/>
          </p:nvPr>
        </p:nvSpPr>
        <p:spPr>
          <a:xfrm>
            <a:off x="4814325" y="1735426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68" name="Google Shape;68;p14"/>
          <p:cNvSpPr/>
          <p:nvPr/>
        </p:nvSpPr>
        <p:spPr>
          <a:xfrm>
            <a:off x="4550925" y="-78450"/>
            <a:ext cx="4593000" cy="5221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Milestone 4: </a:t>
            </a:r>
            <a:r>
              <a:rPr lang="en" sz="18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Analyze combined features correlation to popularity</a:t>
            </a:r>
            <a:endParaRPr sz="18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Milestone 5: </a:t>
            </a:r>
            <a:r>
              <a:rPr lang="en" sz="18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Comparison/analysis with other related datasets</a:t>
            </a:r>
            <a:endParaRPr sz="18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Milestone 6:</a:t>
            </a:r>
            <a:r>
              <a:rPr lang="en" sz="18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 Outlier Analysis</a:t>
            </a:r>
            <a:endParaRPr sz="18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2"/>
          <p:cNvSpPr txBox="1"/>
          <p:nvPr>
            <p:ph type="title"/>
          </p:nvPr>
        </p:nvSpPr>
        <p:spPr>
          <a:xfrm>
            <a:off x="311700" y="2285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Before Data Simplification &amp; Regrouping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2947083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89800" y="786800"/>
            <a:ext cx="5977324" cy="3569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34"/>
          <p:cNvPicPr preferRelativeResize="0"/>
          <p:nvPr/>
        </p:nvPicPr>
        <p:blipFill rotWithShape="1">
          <a:blip r:embed="rId3">
            <a:alphaModFix/>
          </a:blip>
          <a:srcRect b="50000" l="0" r="0" t="0"/>
          <a:stretch/>
        </p:blipFill>
        <p:spPr>
          <a:xfrm>
            <a:off x="2354100" y="164550"/>
            <a:ext cx="4435800" cy="4654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4419599" cy="239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50637"/>
            <a:ext cx="4419600" cy="23978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0538" y="2571763"/>
            <a:ext cx="4243328" cy="2291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82725" y="2582375"/>
            <a:ext cx="4419600" cy="23042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0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4419600" cy="231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59150" y="203625"/>
            <a:ext cx="4419600" cy="23270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11025" y="2546154"/>
            <a:ext cx="4419600" cy="23502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7400" y="2571750"/>
            <a:ext cx="4419600" cy="2322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4353000" cy="241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82375" y="152400"/>
            <a:ext cx="4509225" cy="241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1900" y="2571753"/>
            <a:ext cx="4353000" cy="23768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37"/>
          <p:cNvPicPr preferRelativeResize="0"/>
          <p:nvPr/>
        </p:nvPicPr>
        <p:blipFill rotWithShape="1">
          <a:blip r:embed="rId6">
            <a:alphaModFix/>
          </a:blip>
          <a:srcRect b="0" l="1409" r="0" t="1874"/>
          <a:stretch/>
        </p:blipFill>
        <p:spPr>
          <a:xfrm>
            <a:off x="5448739" y="2571750"/>
            <a:ext cx="2877911" cy="2376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8"/>
          <p:cNvSpPr txBox="1"/>
          <p:nvPr>
            <p:ph type="title"/>
          </p:nvPr>
        </p:nvSpPr>
        <p:spPr>
          <a:xfrm>
            <a:off x="311700" y="2140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Outlier Analysis</a:t>
            </a:r>
            <a:endParaRPr/>
          </a:p>
        </p:txBody>
      </p:sp>
      <p:pic>
        <p:nvPicPr>
          <p:cNvPr id="223" name="Google Shape;223;p38"/>
          <p:cNvPicPr preferRelativeResize="0"/>
          <p:nvPr/>
        </p:nvPicPr>
        <p:blipFill rotWithShape="1">
          <a:blip r:embed="rId3">
            <a:alphaModFix/>
          </a:blip>
          <a:srcRect b="1623" l="0" r="970" t="0"/>
          <a:stretch/>
        </p:blipFill>
        <p:spPr>
          <a:xfrm>
            <a:off x="1501675" y="786700"/>
            <a:ext cx="6081150" cy="4217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9"/>
          <p:cNvSpPr txBox="1"/>
          <p:nvPr>
            <p:ph type="title"/>
          </p:nvPr>
        </p:nvSpPr>
        <p:spPr>
          <a:xfrm>
            <a:off x="311700" y="235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 5 Group Analysis</a:t>
            </a:r>
            <a:endParaRPr/>
          </a:p>
        </p:txBody>
      </p:sp>
      <p:pic>
        <p:nvPicPr>
          <p:cNvPr id="229" name="Google Shape;22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550" y="695875"/>
            <a:ext cx="5142949" cy="4315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938" y="152400"/>
            <a:ext cx="8286121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Google Shape;23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67188"/>
            <a:ext cx="8839201" cy="3890087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Pop    vs.    Rap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Juan’s</a:t>
            </a:r>
            <a:endParaRPr/>
          </a:p>
        </p:txBody>
      </p:sp>
      <p:sp>
        <p:nvSpPr>
          <p:cNvPr id="74" name="Google Shape;74;p15"/>
          <p:cNvSpPr txBox="1"/>
          <p:nvPr>
            <p:ph idx="1" type="body"/>
          </p:nvPr>
        </p:nvSpPr>
        <p:spPr>
          <a:xfrm>
            <a:off x="311700" y="1152475"/>
            <a:ext cx="8520600" cy="367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Original Dataset Analysis</a:t>
            </a:r>
            <a:endParaRPr b="1" sz="1400"/>
          </a:p>
          <a:p>
            <a:pPr indent="-31750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Popularity mean by: genre, key and time signature</a:t>
            </a:r>
            <a:endParaRPr sz="1400"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Probability of popularity given Genre and Feature</a:t>
            </a:r>
            <a:endParaRPr sz="14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New Datasets Analysis</a:t>
            </a:r>
            <a:endParaRPr b="1" sz="1400"/>
          </a:p>
          <a:p>
            <a:pPr indent="-31750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Correlation Heatmap, Boxplot, Scatter plot comparison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400"/>
              <a:t>Popularity trends over time (2016-2019)</a:t>
            </a:r>
            <a:endParaRPr b="1" sz="1400"/>
          </a:p>
          <a:p>
            <a:pPr indent="-31750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Correlation heat map, and scatter plot of each year</a:t>
            </a:r>
            <a:endParaRPr sz="1400"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Top artists each year</a:t>
            </a:r>
            <a:endParaRPr sz="1400"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Song features increase and decrease throughout time</a:t>
            </a:r>
            <a:endParaRPr sz="1400"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Future trend predictions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16062" y="0"/>
            <a:ext cx="311186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Google Shape;25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20850"/>
            <a:ext cx="8839198" cy="3679993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Backward Selection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4"/>
          <p:cNvSpPr txBox="1"/>
          <p:nvPr>
            <p:ph type="title"/>
          </p:nvPr>
        </p:nvSpPr>
        <p:spPr>
          <a:xfrm>
            <a:off x="311700" y="2285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Simplification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Google Shape;261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6000" y="0"/>
            <a:ext cx="268434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 5 Group Analysis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6"/>
          <p:cNvSpPr txBox="1"/>
          <p:nvPr/>
        </p:nvSpPr>
        <p:spPr>
          <a:xfrm>
            <a:off x="863400" y="1325400"/>
            <a:ext cx="7417200" cy="207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-"/>
            </a:pPr>
            <a:r>
              <a:rPr lang="en"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Pop: Danceability, Loudness, Valence</a:t>
            </a:r>
            <a:endParaRPr sz="18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-"/>
            </a:pPr>
            <a:r>
              <a:rPr lang="en"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Rap: Danceability, instrumentalness, key, liveness, time_signagure, valence.</a:t>
            </a:r>
            <a:endParaRPr sz="18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-"/>
            </a:pPr>
            <a:r>
              <a:rPr lang="en"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Rock: danceability, energy, speechiness, tempo, time_signature, valence.</a:t>
            </a:r>
            <a:endParaRPr sz="18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-"/>
            </a:pPr>
            <a:r>
              <a:rPr lang="en"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Hip-Hop: acousticness, danceability, instrumentalness, key, livessness, tempo, time_signature.</a:t>
            </a:r>
            <a:endParaRPr sz="18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-"/>
            </a:pPr>
            <a:r>
              <a:rPr lang="en"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Dance: danceability, liveness, speechiness, time_signature.</a:t>
            </a:r>
            <a:endParaRPr sz="18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Google Shape;272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0"/>
            <a:ext cx="4419600" cy="23788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1" y="-250"/>
            <a:ext cx="4419599" cy="23793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2614613"/>
            <a:ext cx="4419599" cy="23698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72000" y="2614613"/>
            <a:ext cx="4419599" cy="23883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Google Shape;280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650" y="51925"/>
            <a:ext cx="4419599" cy="2364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17250" y="51924"/>
            <a:ext cx="4329097" cy="232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8050" y="2416475"/>
            <a:ext cx="4419600" cy="2401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17650" y="2474474"/>
            <a:ext cx="4228708" cy="2285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Binary Prediction</a:t>
            </a:r>
            <a:endParaRPr/>
          </a:p>
        </p:txBody>
      </p:sp>
      <p:pic>
        <p:nvPicPr>
          <p:cNvPr id="289" name="Google Shape;289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075" y="1194450"/>
            <a:ext cx="8705850" cy="704850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49"/>
          <p:cNvSpPr txBox="1"/>
          <p:nvPr>
            <p:ph type="title"/>
          </p:nvPr>
        </p:nvSpPr>
        <p:spPr>
          <a:xfrm>
            <a:off x="311700" y="22025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3"/>
                </a:solidFill>
              </a:rPr>
              <a:t>Correct predict percentage ~66%</a:t>
            </a:r>
            <a:endParaRPr sz="1800">
              <a:solidFill>
                <a:schemeClr val="accent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3"/>
                </a:solidFill>
              </a:rPr>
              <a:t>Multi-linear Regression is needed</a:t>
            </a:r>
            <a:endParaRPr sz="1800">
              <a:solidFill>
                <a:schemeClr val="accent3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Carlos</a:t>
            </a:r>
            <a:r>
              <a:rPr lang="en"/>
              <a:t>’</a:t>
            </a:r>
            <a:endParaRPr/>
          </a:p>
        </p:txBody>
      </p:sp>
      <p:sp>
        <p:nvSpPr>
          <p:cNvPr id="296" name="Google Shape;296;p5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Feature correlations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Multiple Correlation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Multiple Linear Regression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5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02" name="Google Shape;302;p51"/>
          <p:cNvPicPr preferRelativeResize="0"/>
          <p:nvPr/>
        </p:nvPicPr>
        <p:blipFill rotWithShape="1">
          <a:blip r:embed="rId3">
            <a:alphaModFix/>
          </a:blip>
          <a:srcRect b="17098" l="16828" r="11379" t="40714"/>
          <a:stretch/>
        </p:blipFill>
        <p:spPr>
          <a:xfrm>
            <a:off x="280750" y="1144275"/>
            <a:ext cx="8582499" cy="2854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18300" y="292925"/>
            <a:ext cx="3181100" cy="404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975" y="355550"/>
            <a:ext cx="2810249" cy="401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13525" y="323625"/>
            <a:ext cx="2733525" cy="4048700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6"/>
          <p:cNvSpPr txBox="1"/>
          <p:nvPr/>
        </p:nvSpPr>
        <p:spPr>
          <a:xfrm>
            <a:off x="1253175" y="4406750"/>
            <a:ext cx="1209300" cy="3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New: 2017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3" name="Google Shape;83;p16"/>
          <p:cNvSpPr txBox="1"/>
          <p:nvPr/>
        </p:nvSpPr>
        <p:spPr>
          <a:xfrm>
            <a:off x="3894709" y="4406750"/>
            <a:ext cx="1021500" cy="3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New: </a:t>
            </a: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2018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4" name="Google Shape;84;p16"/>
          <p:cNvSpPr txBox="1"/>
          <p:nvPr/>
        </p:nvSpPr>
        <p:spPr>
          <a:xfrm>
            <a:off x="6908050" y="4406750"/>
            <a:ext cx="1334100" cy="3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Original: </a:t>
            </a: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2019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52"/>
          <p:cNvSpPr txBox="1"/>
          <p:nvPr>
            <p:ph type="title"/>
          </p:nvPr>
        </p:nvSpPr>
        <p:spPr>
          <a:xfrm>
            <a:off x="373675" y="1881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Model Implementation</a:t>
            </a:r>
            <a:endParaRPr sz="4800"/>
          </a:p>
        </p:txBody>
      </p:sp>
      <p:sp>
        <p:nvSpPr>
          <p:cNvPr id="308" name="Google Shape;308;p52"/>
          <p:cNvSpPr txBox="1"/>
          <p:nvPr/>
        </p:nvSpPr>
        <p:spPr>
          <a:xfrm>
            <a:off x="718850" y="1078275"/>
            <a:ext cx="5255100" cy="13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Linear Regression</a:t>
            </a:r>
            <a:endParaRPr/>
          </a:p>
        </p:txBody>
      </p:sp>
      <p:sp>
        <p:nvSpPr>
          <p:cNvPr id="314" name="Google Shape;314;p5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Overview: </a:t>
            </a:r>
            <a:endParaRPr/>
          </a:p>
        </p:txBody>
      </p:sp>
      <p:pic>
        <p:nvPicPr>
          <p:cNvPr id="315" name="Google Shape;315;p53"/>
          <p:cNvPicPr preferRelativeResize="0"/>
          <p:nvPr/>
        </p:nvPicPr>
        <p:blipFill rotWithShape="1">
          <a:blip r:embed="rId3">
            <a:alphaModFix/>
          </a:blip>
          <a:srcRect b="33186" l="17068" r="58102" t="35330"/>
          <a:stretch/>
        </p:blipFill>
        <p:spPr>
          <a:xfrm>
            <a:off x="1586425" y="1152475"/>
            <a:ext cx="3787949" cy="2700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53"/>
          <p:cNvPicPr preferRelativeResize="0"/>
          <p:nvPr/>
        </p:nvPicPr>
        <p:blipFill rotWithShape="1">
          <a:blip r:embed="rId4">
            <a:alphaModFix/>
          </a:blip>
          <a:srcRect b="5833" l="15683" r="70627" t="25939"/>
          <a:stretch/>
        </p:blipFill>
        <p:spPr>
          <a:xfrm>
            <a:off x="5825175" y="89175"/>
            <a:ext cx="1722751" cy="4827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54"/>
          <p:cNvSpPr txBox="1"/>
          <p:nvPr>
            <p:ph type="title"/>
          </p:nvPr>
        </p:nvSpPr>
        <p:spPr>
          <a:xfrm>
            <a:off x="386075" y="19990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Need a better model that can handle many dimensions in data!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Logistic Regression</a:t>
            </a:r>
            <a:endParaRPr/>
          </a:p>
        </p:txBody>
      </p:sp>
      <p:sp>
        <p:nvSpPr>
          <p:cNvPr id="327" name="Google Shape;327;p5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Best Features extraction: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Approach: Songs with popularity higher than 35 are considered popular. </a:t>
            </a:r>
            <a:r>
              <a:rPr b="1" lang="en"/>
              <a:t>(70% songs below this value) </a:t>
            </a:r>
            <a:r>
              <a:rPr lang="en"/>
              <a:t> We set them to 1 if they are popular and to 0 if they are below.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Training/Test : 80/20</a:t>
            </a:r>
            <a:endParaRPr/>
          </a:p>
        </p:txBody>
      </p:sp>
      <p:pic>
        <p:nvPicPr>
          <p:cNvPr id="328" name="Google Shape;328;p55"/>
          <p:cNvPicPr preferRelativeResize="0"/>
          <p:nvPr/>
        </p:nvPicPr>
        <p:blipFill rotWithShape="1">
          <a:blip r:embed="rId3">
            <a:alphaModFix/>
          </a:blip>
          <a:srcRect b="45001" l="21788" r="39309" t="52186"/>
          <a:stretch/>
        </p:blipFill>
        <p:spPr>
          <a:xfrm>
            <a:off x="842775" y="1660800"/>
            <a:ext cx="8231926" cy="334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pic>
        <p:nvPicPr>
          <p:cNvPr id="334" name="Google Shape;334;p56"/>
          <p:cNvPicPr preferRelativeResize="0"/>
          <p:nvPr/>
        </p:nvPicPr>
        <p:blipFill rotWithShape="1">
          <a:blip r:embed="rId3">
            <a:alphaModFix/>
          </a:blip>
          <a:srcRect b="10099" l="16944" r="49998" t="30595"/>
          <a:stretch/>
        </p:blipFill>
        <p:spPr>
          <a:xfrm>
            <a:off x="4028025" y="177750"/>
            <a:ext cx="4746901" cy="478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56"/>
          <p:cNvPicPr preferRelativeResize="0"/>
          <p:nvPr/>
        </p:nvPicPr>
        <p:blipFill rotWithShape="1">
          <a:blip r:embed="rId4">
            <a:alphaModFix/>
          </a:blip>
          <a:srcRect b="22949" l="16623" r="64672" t="63791"/>
          <a:stretch/>
        </p:blipFill>
        <p:spPr>
          <a:xfrm>
            <a:off x="311700" y="1549250"/>
            <a:ext cx="3047526" cy="1214600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56"/>
          <p:cNvSpPr txBox="1"/>
          <p:nvPr/>
        </p:nvSpPr>
        <p:spPr>
          <a:xfrm>
            <a:off x="210700" y="1487275"/>
            <a:ext cx="3148500" cy="1214700"/>
          </a:xfrm>
          <a:prstGeom prst="rect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37" name="Google Shape;337;p56"/>
          <p:cNvSpPr txBox="1"/>
          <p:nvPr/>
        </p:nvSpPr>
        <p:spPr>
          <a:xfrm>
            <a:off x="3969750" y="177750"/>
            <a:ext cx="4594500" cy="1539600"/>
          </a:xfrm>
          <a:prstGeom prst="rect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SGD </a:t>
            </a:r>
            <a:endParaRPr/>
          </a:p>
        </p:txBody>
      </p:sp>
      <p:sp>
        <p:nvSpPr>
          <p:cNvPr id="343" name="Google Shape;343;p5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Best Features extraction: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Approach: Songs with popularity higher than 35 are considered popular. </a:t>
            </a:r>
            <a:r>
              <a:rPr b="1" lang="en"/>
              <a:t>(70% songs below this value) </a:t>
            </a:r>
            <a:r>
              <a:rPr lang="en"/>
              <a:t> We set them to 1 if they are popular and to 0 if they are below.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Training/Test : 80/20</a:t>
            </a:r>
            <a:endParaRPr/>
          </a:p>
        </p:txBody>
      </p:sp>
      <p:pic>
        <p:nvPicPr>
          <p:cNvPr id="344" name="Google Shape;344;p57"/>
          <p:cNvPicPr preferRelativeResize="0"/>
          <p:nvPr/>
        </p:nvPicPr>
        <p:blipFill rotWithShape="1">
          <a:blip r:embed="rId3">
            <a:alphaModFix/>
          </a:blip>
          <a:srcRect b="28789" l="21737" r="35614" t="73400"/>
          <a:stretch/>
        </p:blipFill>
        <p:spPr>
          <a:xfrm flipH="1" rot="10800000">
            <a:off x="409000" y="1623601"/>
            <a:ext cx="8452699" cy="244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pic>
        <p:nvPicPr>
          <p:cNvPr id="350" name="Google Shape;350;p58"/>
          <p:cNvPicPr preferRelativeResize="0"/>
          <p:nvPr/>
        </p:nvPicPr>
        <p:blipFill rotWithShape="1">
          <a:blip r:embed="rId3">
            <a:alphaModFix/>
          </a:blip>
          <a:srcRect b="39736" l="16748" r="51463" t="37708"/>
          <a:stretch/>
        </p:blipFill>
        <p:spPr>
          <a:xfrm>
            <a:off x="1776138" y="2701919"/>
            <a:ext cx="5591724" cy="223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58"/>
          <p:cNvPicPr preferRelativeResize="0"/>
          <p:nvPr/>
        </p:nvPicPr>
        <p:blipFill rotWithShape="1">
          <a:blip r:embed="rId3">
            <a:alphaModFix/>
          </a:blip>
          <a:srcRect b="17305" l="16748" r="67701" t="63108"/>
          <a:stretch/>
        </p:blipFill>
        <p:spPr>
          <a:xfrm>
            <a:off x="2996900" y="340876"/>
            <a:ext cx="3150201" cy="2230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600" y="92125"/>
            <a:ext cx="8202946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"/>
          <p:cNvSpPr txBox="1"/>
          <p:nvPr>
            <p:ph type="title"/>
          </p:nvPr>
        </p:nvSpPr>
        <p:spPr>
          <a:xfrm>
            <a:off x="311700" y="1792800"/>
            <a:ext cx="8520600" cy="247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EVOLUTION OF POPULARITY OF EACH MUSIC FEATURE</a:t>
            </a:r>
            <a:endParaRPr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Top hits (2016 - 2019)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 Artists each year</a:t>
            </a:r>
            <a:endParaRPr/>
          </a:p>
        </p:txBody>
      </p:sp>
      <p:sp>
        <p:nvSpPr>
          <p:cNvPr id="100" name="Google Shape;100;p19"/>
          <p:cNvSpPr txBox="1"/>
          <p:nvPr/>
        </p:nvSpPr>
        <p:spPr>
          <a:xfrm>
            <a:off x="578375" y="1845325"/>
            <a:ext cx="18345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highlight>
                  <a:srgbClr val="FFFFFF"/>
                </a:highlight>
              </a:rPr>
              <a:t>Zara Larsson        5</a:t>
            </a:r>
            <a:endParaRPr sz="105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highlight>
                  <a:srgbClr val="FFFFFF"/>
                </a:highlight>
              </a:rPr>
              <a:t>Shawn Mendes        4</a:t>
            </a:r>
            <a:endParaRPr sz="105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highlight>
                  <a:srgbClr val="FFFFFF"/>
                </a:highlight>
              </a:rPr>
              <a:t>J. Cole             3</a:t>
            </a:r>
            <a:endParaRPr sz="105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highlight>
                  <a:srgbClr val="FFFFFF"/>
                </a:highlight>
              </a:rPr>
              <a:t>Alessia Cara        3</a:t>
            </a:r>
            <a:endParaRPr sz="105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highlight>
                  <a:srgbClr val="FFFFFF"/>
                </a:highlight>
              </a:rPr>
              <a:t>Ariana Grande       3</a:t>
            </a:r>
            <a:endParaRPr sz="105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highlight>
                  <a:srgbClr val="FFFFFF"/>
                </a:highlight>
              </a:rPr>
              <a:t>The Chainsmokers    3</a:t>
            </a:r>
            <a:endParaRPr sz="105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highlight>
                  <a:srgbClr val="FFFFFF"/>
                </a:highlight>
              </a:rPr>
              <a:t>Rihanna             3</a:t>
            </a:r>
            <a:endParaRPr sz="105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highlight>
                  <a:srgbClr val="FFFFFF"/>
                </a:highlight>
              </a:rPr>
              <a:t>Justin Bieber       3</a:t>
            </a:r>
            <a:endParaRPr sz="105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highlight>
                  <a:srgbClr val="FFFFFF"/>
                </a:highlight>
              </a:rPr>
              <a:t>Jonas Blue          3</a:t>
            </a:r>
            <a:endParaRPr sz="105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highlight>
                  <a:srgbClr val="FFFFFF"/>
                </a:highlight>
              </a:rPr>
              <a:t>DJ Snake            2</a:t>
            </a:r>
            <a:endParaRPr sz="105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highlight>
                  <a:srgbClr val="FFFFFF"/>
                </a:highlight>
              </a:rPr>
              <a:t>George Michael      2</a:t>
            </a:r>
            <a:endParaRPr sz="105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highlight>
                  <a:srgbClr val="FFFFFF"/>
                </a:highlight>
              </a:rPr>
              <a:t>Sia                 2</a:t>
            </a:r>
            <a:endParaRPr sz="105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highlight>
                  <a:srgbClr val="FFFFFF"/>
                </a:highlight>
              </a:rPr>
              <a:t>Britney Spears      2</a:t>
            </a:r>
            <a:endParaRPr sz="105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highlight>
                  <a:srgbClr val="FFFFFF"/>
                </a:highlight>
              </a:rPr>
              <a:t>Cheat Codes         2</a:t>
            </a:r>
            <a:endParaRPr sz="105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highlight>
                  <a:srgbClr val="FFFFFF"/>
                </a:highlight>
              </a:rPr>
              <a:t>Calvin Harris       2</a:t>
            </a:r>
            <a:endParaRPr sz="1050"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highlight>
                  <a:srgbClr val="FFFFFF"/>
                </a:highlight>
              </a:rPr>
              <a:t>Chuck Berry         2</a:t>
            </a:r>
            <a:endParaRPr sz="1050">
              <a:highlight>
                <a:srgbClr val="FFFFFF"/>
              </a:highlight>
            </a:endParaRPr>
          </a:p>
        </p:txBody>
      </p:sp>
      <p:sp>
        <p:nvSpPr>
          <p:cNvPr id="101" name="Google Shape;101;p19"/>
          <p:cNvSpPr txBox="1"/>
          <p:nvPr/>
        </p:nvSpPr>
        <p:spPr>
          <a:xfrm>
            <a:off x="2616525" y="1845325"/>
            <a:ext cx="15462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highlight>
                  <a:srgbClr val="FFFFFF"/>
                </a:highlight>
              </a:rPr>
              <a:t>The Chainsmokers    4</a:t>
            </a:r>
            <a:endParaRPr sz="105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highlight>
                  <a:srgbClr val="FFFFFF"/>
                </a:highlight>
              </a:rPr>
              <a:t>Drake               3</a:t>
            </a:r>
            <a:endParaRPr sz="105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highlight>
                  <a:srgbClr val="FFFFFF"/>
                </a:highlight>
              </a:rPr>
              <a:t>Martin Garrix       3</a:t>
            </a:r>
            <a:endParaRPr sz="105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highlight>
                  <a:srgbClr val="FFFFFF"/>
                </a:highlight>
              </a:rPr>
              <a:t>Bruno Mars          2</a:t>
            </a:r>
            <a:endParaRPr sz="105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highlight>
                  <a:srgbClr val="FFFFFF"/>
                </a:highlight>
              </a:rPr>
              <a:t>Luis Fonsi          2</a:t>
            </a:r>
            <a:endParaRPr sz="105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highlight>
                  <a:srgbClr val="FFFFFF"/>
                </a:highlight>
              </a:rPr>
              <a:t>Clean Bandit        2</a:t>
            </a:r>
            <a:endParaRPr sz="105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highlight>
                  <a:srgbClr val="FFFFFF"/>
                </a:highlight>
              </a:rPr>
              <a:t>Maroon 5            2</a:t>
            </a:r>
            <a:endParaRPr sz="105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highlight>
                  <a:srgbClr val="FFFFFF"/>
                </a:highlight>
              </a:rPr>
              <a:t>DJ Khaled           2</a:t>
            </a:r>
            <a:endParaRPr sz="105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highlight>
                  <a:srgbClr val="FFFFFF"/>
                </a:highlight>
              </a:rPr>
              <a:t>The Weeknd          2</a:t>
            </a:r>
            <a:endParaRPr sz="105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highlight>
                  <a:srgbClr val="FFFFFF"/>
                </a:highlight>
              </a:rPr>
              <a:t>Calvin Harris       2</a:t>
            </a:r>
            <a:endParaRPr sz="1050"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highlight>
                  <a:srgbClr val="FFFFFF"/>
                </a:highlight>
              </a:rPr>
              <a:t>Ed Sheeran          2</a:t>
            </a:r>
            <a:endParaRPr sz="1050">
              <a:highlight>
                <a:srgbClr val="FFFFFF"/>
              </a:highlight>
            </a:endParaRPr>
          </a:p>
        </p:txBody>
      </p:sp>
      <p:sp>
        <p:nvSpPr>
          <p:cNvPr id="102" name="Google Shape;102;p19"/>
          <p:cNvSpPr txBox="1"/>
          <p:nvPr/>
        </p:nvSpPr>
        <p:spPr>
          <a:xfrm>
            <a:off x="4503150" y="1845325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highlight>
                  <a:srgbClr val="FFFFFF"/>
                </a:highlight>
              </a:rPr>
              <a:t>XXXTENTACION     6</a:t>
            </a:r>
            <a:endParaRPr sz="105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highlight>
                  <a:srgbClr val="FFFFFF"/>
                </a:highlight>
              </a:rPr>
              <a:t>Post Malone      5</a:t>
            </a:r>
            <a:endParaRPr sz="105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highlight>
                  <a:srgbClr val="FFFFFF"/>
                </a:highlight>
              </a:rPr>
              <a:t>Drake            4</a:t>
            </a:r>
            <a:endParaRPr sz="105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highlight>
                  <a:srgbClr val="FFFFFF"/>
                </a:highlight>
              </a:rPr>
              <a:t>Maroon 5         2</a:t>
            </a:r>
            <a:endParaRPr sz="105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highlight>
                  <a:srgbClr val="FFFFFF"/>
                </a:highlight>
              </a:rPr>
              <a:t>The Weeknd       2</a:t>
            </a:r>
            <a:endParaRPr sz="105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highlight>
                  <a:srgbClr val="FFFFFF"/>
                </a:highlight>
              </a:rPr>
              <a:t>Ariana Grande    2</a:t>
            </a:r>
            <a:endParaRPr sz="105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highlight>
                  <a:srgbClr val="FFFFFF"/>
                </a:highlight>
              </a:rPr>
              <a:t>Ozuna            2</a:t>
            </a:r>
            <a:endParaRPr sz="105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highlight>
                  <a:srgbClr val="FFFFFF"/>
                </a:highlight>
              </a:rPr>
              <a:t>Migos            2</a:t>
            </a:r>
            <a:endParaRPr sz="105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highlight>
                  <a:srgbClr val="FFFFFF"/>
                </a:highlight>
              </a:rPr>
              <a:t>Selena Gomez     2</a:t>
            </a:r>
            <a:endParaRPr sz="105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highlight>
                  <a:srgbClr val="FFFFFF"/>
                </a:highlight>
              </a:rPr>
              <a:t>Clean Bandit     2</a:t>
            </a:r>
            <a:endParaRPr sz="1050"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highlight>
                  <a:srgbClr val="FFFFFF"/>
                </a:highlight>
              </a:rPr>
              <a:t>Calvin Harris    2</a:t>
            </a:r>
            <a:endParaRPr sz="1050">
              <a:highlight>
                <a:srgbClr val="FFFFFF"/>
              </a:highlight>
            </a:endParaRPr>
          </a:p>
        </p:txBody>
      </p:sp>
      <p:sp>
        <p:nvSpPr>
          <p:cNvPr id="103" name="Google Shape;103;p19"/>
          <p:cNvSpPr txBox="1"/>
          <p:nvPr/>
        </p:nvSpPr>
        <p:spPr>
          <a:xfrm>
            <a:off x="6144000" y="19004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highlight>
                  <a:srgbClr val="FFFFFF"/>
                </a:highlight>
              </a:rPr>
              <a:t>Ariana Grande       8</a:t>
            </a:r>
            <a:endParaRPr sz="105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highlight>
                  <a:srgbClr val="FFFFFF"/>
                </a:highlight>
              </a:rPr>
              <a:t>Why Don't We        3</a:t>
            </a:r>
            <a:endParaRPr sz="105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highlight>
                  <a:srgbClr val="FFFFFF"/>
                </a:highlight>
              </a:rPr>
              <a:t>Ava Max             2</a:t>
            </a:r>
            <a:endParaRPr sz="105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highlight>
                  <a:srgbClr val="FFFFFF"/>
                </a:highlight>
              </a:rPr>
              <a:t>Lady Gaga           2</a:t>
            </a:r>
            <a:endParaRPr sz="105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highlight>
                  <a:srgbClr val="FFFFFF"/>
                </a:highlight>
              </a:rPr>
              <a:t>The Chainsmokers    2</a:t>
            </a:r>
            <a:endParaRPr sz="105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highlight>
                  <a:srgbClr val="FFFFFF"/>
                </a:highlight>
              </a:rPr>
              <a:t>Lil Baby            2</a:t>
            </a:r>
            <a:endParaRPr sz="105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highlight>
                  <a:srgbClr val="FFFFFF"/>
                </a:highlight>
              </a:rPr>
              <a:t>Shawn Mendes        2</a:t>
            </a:r>
            <a:endParaRPr sz="105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highlight>
                  <a:srgbClr val="FFFFFF"/>
                </a:highlight>
              </a:rPr>
              <a:t>Daddy Yankee        2</a:t>
            </a:r>
            <a:endParaRPr sz="105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highlight>
                  <a:srgbClr val="FFFFFF"/>
                </a:highlight>
              </a:rPr>
              <a:t>Luis Fonsi          2</a:t>
            </a:r>
            <a:endParaRPr sz="105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highlight>
                  <a:srgbClr val="FFFFFF"/>
                </a:highlight>
              </a:rPr>
              <a:t>J. Cole             2</a:t>
            </a:r>
            <a:endParaRPr sz="105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highlight>
                  <a:srgbClr val="FFFFFF"/>
                </a:highlight>
              </a:rPr>
              <a:t>Bebe Rexha          2</a:t>
            </a:r>
            <a:endParaRPr sz="105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highlight>
                  <a:srgbClr val="FFFFFF"/>
                </a:highlight>
              </a:rPr>
              <a:t>ChocQuibTown        2</a:t>
            </a:r>
            <a:endParaRPr sz="1050"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highlight>
                  <a:srgbClr val="FFFFFF"/>
                </a:highlight>
              </a:rPr>
              <a:t>DJ Snake            2</a:t>
            </a:r>
            <a:endParaRPr sz="1050">
              <a:highlight>
                <a:srgbClr val="FFFFFF"/>
              </a:highlight>
            </a:endParaRPr>
          </a:p>
        </p:txBody>
      </p:sp>
      <p:sp>
        <p:nvSpPr>
          <p:cNvPr id="104" name="Google Shape;104;p19"/>
          <p:cNvSpPr txBox="1"/>
          <p:nvPr/>
        </p:nvSpPr>
        <p:spPr>
          <a:xfrm>
            <a:off x="716100" y="1342675"/>
            <a:ext cx="1218600" cy="3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2016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5" name="Google Shape;105;p19"/>
          <p:cNvSpPr txBox="1"/>
          <p:nvPr/>
        </p:nvSpPr>
        <p:spPr>
          <a:xfrm>
            <a:off x="2658725" y="1371100"/>
            <a:ext cx="1218600" cy="3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2017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6" name="Google Shape;106;p19"/>
          <p:cNvSpPr txBox="1"/>
          <p:nvPr/>
        </p:nvSpPr>
        <p:spPr>
          <a:xfrm>
            <a:off x="4503150" y="1342675"/>
            <a:ext cx="1218600" cy="3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2018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7" name="Google Shape;107;p19"/>
          <p:cNvSpPr txBox="1"/>
          <p:nvPr/>
        </p:nvSpPr>
        <p:spPr>
          <a:xfrm>
            <a:off x="6347575" y="1342675"/>
            <a:ext cx="1218600" cy="3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2019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0"/>
          <p:cNvSpPr txBox="1"/>
          <p:nvPr/>
        </p:nvSpPr>
        <p:spPr>
          <a:xfrm>
            <a:off x="623100" y="1549225"/>
            <a:ext cx="3690600" cy="22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Calvin Harris: 2016, 2017, 2018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The Chainsmokers: 2016, 2017, 2019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Ariana Grande: 2016, 2018, 2019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DJ Snake: 2016, 2019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Drake: 2017, 2018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Luis Fonsi: 2017,2019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Shawn Mendes: 2016, 2019</a:t>
            </a:r>
            <a:endParaRPr sz="1800"/>
          </a:p>
        </p:txBody>
      </p:sp>
      <p:sp>
        <p:nvSpPr>
          <p:cNvPr id="113" name="Google Shape;113;p20"/>
          <p:cNvSpPr txBox="1"/>
          <p:nvPr/>
        </p:nvSpPr>
        <p:spPr>
          <a:xfrm>
            <a:off x="5082425" y="1576800"/>
            <a:ext cx="3690600" cy="22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The Chainsmokers: 9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Ariana Grande: 8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Shawn Mendes: 6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XXXTENTACION: 6</a:t>
            </a:r>
            <a:endParaRPr sz="1800"/>
          </a:p>
        </p:txBody>
      </p:sp>
      <p:sp>
        <p:nvSpPr>
          <p:cNvPr id="114" name="Google Shape;114;p20"/>
          <p:cNvSpPr txBox="1"/>
          <p:nvPr/>
        </p:nvSpPr>
        <p:spPr>
          <a:xfrm>
            <a:off x="148000" y="736750"/>
            <a:ext cx="40005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A86E8"/>
                </a:solidFill>
                <a:latin typeface="Proxima Nova"/>
                <a:ea typeface="Proxima Nova"/>
                <a:cs typeface="Proxima Nova"/>
                <a:sym typeface="Proxima Nova"/>
              </a:rPr>
              <a:t>Artists with hits multiple years</a:t>
            </a:r>
            <a:endParaRPr sz="1800">
              <a:solidFill>
                <a:srgbClr val="4A86E8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5" name="Google Shape;115;p20"/>
          <p:cNvSpPr txBox="1"/>
          <p:nvPr/>
        </p:nvSpPr>
        <p:spPr>
          <a:xfrm>
            <a:off x="4445475" y="736750"/>
            <a:ext cx="40005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A86E8"/>
                </a:solidFill>
                <a:latin typeface="Proxima Nova"/>
                <a:ea typeface="Proxima Nova"/>
                <a:cs typeface="Proxima Nova"/>
                <a:sym typeface="Proxima Nova"/>
              </a:rPr>
              <a:t>Artists with the most amount of hits since 2016</a:t>
            </a:r>
            <a:endParaRPr sz="1800">
              <a:solidFill>
                <a:srgbClr val="4A86E8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6" name="Google Shape;116;p20"/>
          <p:cNvSpPr txBox="1"/>
          <p:nvPr/>
        </p:nvSpPr>
        <p:spPr>
          <a:xfrm>
            <a:off x="2347950" y="4069300"/>
            <a:ext cx="40005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A86E8"/>
                </a:solidFill>
                <a:latin typeface="Proxima Nova"/>
                <a:ea typeface="Proxima Nova"/>
                <a:cs typeface="Proxima Nova"/>
                <a:sym typeface="Proxima Nova"/>
              </a:rPr>
              <a:t>Winner: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" sz="2400">
                <a:solidFill>
                  <a:srgbClr val="FF9900"/>
                </a:solidFill>
                <a:latin typeface="Proxima Nova"/>
                <a:ea typeface="Proxima Nova"/>
                <a:cs typeface="Proxima Nova"/>
                <a:sym typeface="Proxima Nova"/>
              </a:rPr>
              <a:t>The Chainsmokers</a:t>
            </a:r>
            <a:endParaRPr sz="2400">
              <a:solidFill>
                <a:srgbClr val="FF99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1575" y="38100"/>
            <a:ext cx="3571875" cy="253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7850" y="80100"/>
            <a:ext cx="3581400" cy="253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5450" y="2571750"/>
            <a:ext cx="3304125" cy="230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19100" y="2592388"/>
            <a:ext cx="3500150" cy="2265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